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4" r:id="rId1"/>
  </p:sldMasterIdLst>
  <p:notesMasterIdLst>
    <p:notesMasterId r:id="rId9"/>
  </p:notesMasterIdLst>
  <p:sldIdLst>
    <p:sldId id="256" r:id="rId2"/>
    <p:sldId id="262" r:id="rId3"/>
    <p:sldId id="261" r:id="rId4"/>
    <p:sldId id="265" r:id="rId5"/>
    <p:sldId id="296" r:id="rId6"/>
    <p:sldId id="278" r:id="rId7"/>
    <p:sldId id="277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729" autoAdjust="0"/>
  </p:normalViewPr>
  <p:slideViewPr>
    <p:cSldViewPr snapToGrid="0">
      <p:cViewPr varScale="1">
        <p:scale>
          <a:sx n="65" d="100"/>
          <a:sy n="65" d="100"/>
        </p:scale>
        <p:origin x="139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10E97-62C7-4369-8BFC-2FE9718A1A9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53B06-CA3E-42AC-9877-2624C546E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7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553B06-CA3E-42AC-9877-2624C546E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56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553B06-CA3E-42AC-9877-2624C546E4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3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553B06-CA3E-42AC-9877-2624C546E4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87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College is not just learning facts; college is about learning how to think.</a:t>
            </a:r>
          </a:p>
          <a:p>
            <a:r>
              <a:rPr lang="en-US" dirty="0"/>
              <a:t>Next 3 weeks we will have Math Module, Activities, College Success, Warmups and Math Skill Labs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553B06-CA3E-42AC-9877-2624C546E4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10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553B06-CA3E-42AC-9877-2624C546E4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43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553B06-CA3E-42AC-9877-2624C546E4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4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20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0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22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8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51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2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37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3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91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9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8FE555F-AE2D-40E5-A6F6-F6491B784A0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DB8EF78-34B4-4960-896E-E6FEF5E7F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8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  <p:sldLayoutId id="21474841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inyurl.com/4xtrbf7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142426-ACB0-498D-B77F-A924D8ED8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4" name="Picture 3" descr="A calculus formula">
            <a:extLst>
              <a:ext uri="{FF2B5EF4-FFF2-40B4-BE49-F238E27FC236}">
                <a16:creationId xmlns:a16="http://schemas.microsoft.com/office/drawing/2014/main" id="{14496B7A-D5BB-C746-6DA3-7E568260BC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5000"/>
          </a:blip>
          <a:srcRect t="2084" b="13647"/>
          <a:stretch/>
        </p:blipFill>
        <p:spPr>
          <a:xfrm>
            <a:off x="20" y="3809"/>
            <a:ext cx="12191980" cy="685800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C9FC313-9DC5-4297-AF0B-1815445FF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2B6E7F8-755A-4A49-94DF-4163DB5D6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1022076"/>
            <a:ext cx="9966960" cy="2406921"/>
          </a:xfrm>
        </p:spPr>
        <p:txBody>
          <a:bodyPr>
            <a:noAutofit/>
          </a:bodyPr>
          <a:lstStyle/>
          <a:p>
            <a:r>
              <a:rPr lang="en-US" sz="9600" b="1" dirty="0"/>
              <a:t>Summer Math </a:t>
            </a:r>
            <a:br>
              <a:rPr lang="en-US" sz="9600" b="1" dirty="0"/>
            </a:br>
            <a:r>
              <a:rPr lang="en-US" sz="9600" b="1" dirty="0"/>
              <a:t>Academy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A38C2E5-37CF-E3C3-C83A-FCEB4C0C4067}"/>
              </a:ext>
            </a:extLst>
          </p:cNvPr>
          <p:cNvSpPr txBox="1">
            <a:spLocks/>
          </p:cNvSpPr>
          <p:nvPr/>
        </p:nvSpPr>
        <p:spPr>
          <a:xfrm>
            <a:off x="231139" y="4610843"/>
            <a:ext cx="11724639" cy="12442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z="9600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17177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E8E07-9CD5-41BA-A9D9-9BF9A7A25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672" y="321127"/>
            <a:ext cx="9698182" cy="1270164"/>
          </a:xfrm>
        </p:spPr>
        <p:txBody>
          <a:bodyPr>
            <a:noAutofit/>
          </a:bodyPr>
          <a:lstStyle/>
          <a:p>
            <a:r>
              <a:rPr lang="en-US" sz="7200" b="1" dirty="0"/>
              <a:t>Summer Math Academy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8E417C-F1C7-4CCB-8A34-E67863E3F949}"/>
              </a:ext>
            </a:extLst>
          </p:cNvPr>
          <p:cNvSpPr txBox="1"/>
          <p:nvPr/>
        </p:nvSpPr>
        <p:spPr>
          <a:xfrm>
            <a:off x="1629060" y="2822803"/>
            <a:ext cx="607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Introductions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7299C5-1D8A-449E-8F0F-2C3B19637ED8}"/>
              </a:ext>
            </a:extLst>
          </p:cNvPr>
          <p:cNvSpPr txBox="1"/>
          <p:nvPr/>
        </p:nvSpPr>
        <p:spPr>
          <a:xfrm>
            <a:off x="1946559" y="3483202"/>
            <a:ext cx="645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Steve Francis </a:t>
            </a:r>
            <a:r>
              <a:rPr lang="en-US" sz="2400" dirty="0"/>
              <a:t>–  Professor of Mathematics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31E829-0445-4DFA-BD86-E5BDD70DD4F9}"/>
              </a:ext>
            </a:extLst>
          </p:cNvPr>
          <p:cNvSpPr txBox="1"/>
          <p:nvPr/>
        </p:nvSpPr>
        <p:spPr>
          <a:xfrm>
            <a:off x="1629060" y="4147658"/>
            <a:ext cx="607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Announcements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EF88CC-114B-41C0-BDDE-C307F490A29B}"/>
              </a:ext>
            </a:extLst>
          </p:cNvPr>
          <p:cNvSpPr txBox="1"/>
          <p:nvPr/>
        </p:nvSpPr>
        <p:spPr>
          <a:xfrm>
            <a:off x="2280222" y="1455167"/>
            <a:ext cx="7600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Help prepare you for your fall entrance to 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Strengthen your math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Better prepare you for college life and survival</a:t>
            </a: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A0F2F287-561D-06E4-3088-74562B8403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159" y="3115190"/>
            <a:ext cx="3157888" cy="3180415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C59D51-3D9D-4235-F47B-BA827AFF1809}"/>
              </a:ext>
            </a:extLst>
          </p:cNvPr>
          <p:cNvSpPr txBox="1"/>
          <p:nvPr/>
        </p:nvSpPr>
        <p:spPr>
          <a:xfrm>
            <a:off x="1629060" y="5037176"/>
            <a:ext cx="523072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Student Intake Survey </a:t>
            </a:r>
            <a:r>
              <a:rPr lang="en-US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https://tinyurl.com/4xtrbf7k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10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690806B-476F-47BA-8724-4197B6A44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3" y="34877"/>
            <a:ext cx="10018712" cy="1752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+mj-lt"/>
              </a:rPr>
              <a:t>Commonality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9983C4-3392-4383-8298-7EF2C74592FC}"/>
              </a:ext>
            </a:extLst>
          </p:cNvPr>
          <p:cNvSpPr/>
          <p:nvPr/>
        </p:nvSpPr>
        <p:spPr>
          <a:xfrm>
            <a:off x="1852232" y="2731420"/>
            <a:ext cx="111524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A – Plays a musical instrument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8AC071-1FF1-43E5-89F3-BDAACFC62006}"/>
              </a:ext>
            </a:extLst>
          </p:cNvPr>
          <p:cNvSpPr/>
          <p:nvPr/>
        </p:nvSpPr>
        <p:spPr>
          <a:xfrm>
            <a:off x="1852232" y="3344948"/>
            <a:ext cx="111524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B – Born in another state (or country)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423F7A-A225-40B1-9C1C-64C07B552785}"/>
              </a:ext>
            </a:extLst>
          </p:cNvPr>
          <p:cNvSpPr/>
          <p:nvPr/>
        </p:nvSpPr>
        <p:spPr>
          <a:xfrm>
            <a:off x="1852232" y="3958476"/>
            <a:ext cx="111524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C000"/>
                </a:solidFill>
              </a:rPr>
              <a:t>C – Has a tattoo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D008E-76FA-4B7E-9104-49140B6E5783}"/>
              </a:ext>
            </a:extLst>
          </p:cNvPr>
          <p:cNvSpPr/>
          <p:nvPr/>
        </p:nvSpPr>
        <p:spPr>
          <a:xfrm>
            <a:off x="1852232" y="4572004"/>
            <a:ext cx="111524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D – Speaks more than one language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79CD8B-BF94-449F-BE8E-DE216210D61E}"/>
              </a:ext>
            </a:extLst>
          </p:cNvPr>
          <p:cNvSpPr/>
          <p:nvPr/>
        </p:nvSpPr>
        <p:spPr>
          <a:xfrm>
            <a:off x="1852232" y="5185534"/>
            <a:ext cx="111524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</a:rPr>
              <a:t>E – Has a pet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8ED672-4D48-4EDE-8789-42FDBBE846FF}"/>
              </a:ext>
            </a:extLst>
          </p:cNvPr>
          <p:cNvSpPr/>
          <p:nvPr/>
        </p:nvSpPr>
        <p:spPr>
          <a:xfrm>
            <a:off x="2133786" y="1563512"/>
            <a:ext cx="95209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Write First Name under Meta Major</a:t>
            </a:r>
          </a:p>
          <a:p>
            <a:r>
              <a:rPr lang="en-US" sz="2800" b="1" dirty="0"/>
              <a:t> 	 (Include major or career if known)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746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E8E07-9CD5-41BA-A9D9-9BF9A7A25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90501"/>
            <a:ext cx="10018713" cy="660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Summer Math Academy Agenda</a:t>
            </a:r>
          </a:p>
        </p:txBody>
      </p:sp>
      <p:pic>
        <p:nvPicPr>
          <p:cNvPr id="6" name="Picture 5" descr="A screen shot of a computer&#10;&#10;Description automatically generated">
            <a:extLst>
              <a:ext uri="{FF2B5EF4-FFF2-40B4-BE49-F238E27FC236}">
                <a16:creationId xmlns:a16="http://schemas.microsoft.com/office/drawing/2014/main" id="{52B0158B-C4AF-7D53-0FC2-14CE541ACB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52" y="1396337"/>
            <a:ext cx="11265084" cy="34011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D9F10E-9AE0-EE7D-B916-D122F9BC3FC5}"/>
              </a:ext>
            </a:extLst>
          </p:cNvPr>
          <p:cNvSpPr txBox="1"/>
          <p:nvPr/>
        </p:nvSpPr>
        <p:spPr>
          <a:xfrm>
            <a:off x="678426" y="5259098"/>
            <a:ext cx="111576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Next 3 weeks we will have Math Module, Activities, College Success, Warmups and Math Skill Labs</a:t>
            </a:r>
          </a:p>
        </p:txBody>
      </p:sp>
    </p:spTree>
    <p:extLst>
      <p:ext uri="{BB962C8B-B14F-4D97-AF65-F5344CB8AC3E}">
        <p14:creationId xmlns:p14="http://schemas.microsoft.com/office/powerpoint/2010/main" val="4274916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A66890-4FDC-4633-B228-E55830FBD16B}"/>
              </a:ext>
            </a:extLst>
          </p:cNvPr>
          <p:cNvSpPr txBox="1"/>
          <p:nvPr/>
        </p:nvSpPr>
        <p:spPr>
          <a:xfrm>
            <a:off x="1032387" y="723576"/>
            <a:ext cx="6150078" cy="1956841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200" b="1" dirty="0">
                <a:latin typeface="+mj-lt"/>
                <a:ea typeface="+mj-ea"/>
                <a:cs typeface="+mj-cs"/>
              </a:rPr>
              <a:t>Construction Challenge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1E1102-9AE2-42D8-92EC-22AEB899E5A5}"/>
              </a:ext>
            </a:extLst>
          </p:cNvPr>
          <p:cNvSpPr txBox="1"/>
          <p:nvPr/>
        </p:nvSpPr>
        <p:spPr>
          <a:xfrm>
            <a:off x="1135627" y="3085047"/>
            <a:ext cx="5619134" cy="300603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4000" dirty="0"/>
              <a:t>How fast can your team build a pyramid out of cups without touching the cups directly with your hands?</a:t>
            </a:r>
          </a:p>
        </p:txBody>
      </p:sp>
      <p:pic>
        <p:nvPicPr>
          <p:cNvPr id="49" name="Picture 48" descr="Giraffe in the grass">
            <a:extLst>
              <a:ext uri="{FF2B5EF4-FFF2-40B4-BE49-F238E27FC236}">
                <a16:creationId xmlns:a16="http://schemas.microsoft.com/office/drawing/2014/main" id="{58D770D2-F1E0-D7AD-757B-7DD5798FA4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737" r="31399" b="2"/>
          <a:stretch/>
        </p:blipFill>
        <p:spPr>
          <a:xfrm>
            <a:off x="7182465" y="297263"/>
            <a:ext cx="4732476" cy="6290903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48409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6D374F3-E6D0-465E-894B-185D4732A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13F61AC-31A4-4A87-8ABB-079E7EAD4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A66890-4FDC-4633-B228-E55830FBD16B}"/>
              </a:ext>
            </a:extLst>
          </p:cNvPr>
          <p:cNvSpPr txBox="1"/>
          <p:nvPr/>
        </p:nvSpPr>
        <p:spPr>
          <a:xfrm>
            <a:off x="1143000" y="609600"/>
            <a:ext cx="987552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2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Construction Challenge</a:t>
            </a: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C638E3F-782E-4F34-81DA-01AD5A29E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0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9D3BF2-2040-4883-B04F-098D7FF5505A}"/>
              </a:ext>
            </a:extLst>
          </p:cNvPr>
          <p:cNvSpPr txBox="1"/>
          <p:nvPr/>
        </p:nvSpPr>
        <p:spPr>
          <a:xfrm>
            <a:off x="1143000" y="2529838"/>
            <a:ext cx="9872871" cy="4121685"/>
          </a:xfrm>
        </p:spPr>
        <p:txBody>
          <a:bodyPr vert="horz" lIns="91440" tIns="45720" rIns="91440" bIns="45720" rtlCol="0">
            <a:noAutofit/>
          </a:bodyPr>
          <a:lstStyle/>
          <a:p>
            <a:pPr marL="16002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1600" dirty="0"/>
              <a:t>Create a tool using your kit (string/rubber band).</a:t>
            </a:r>
            <a:endParaRPr lang="en-US" sz="1600" b="1" dirty="0"/>
          </a:p>
          <a:p>
            <a:pPr marL="16002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1600" b="1" dirty="0"/>
              <a:t>Rules:  (when you start to build)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Each string can only be held at the very end.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You may NOT touch your partners string at anytime!   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You may NOT touch your rubber band at anytime!  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Your hands may NOT touch the cups anytime they are on the table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Start with 8 cups up, 8 cups down.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Pyramid layout picture in kit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If you drop your cup on the floor, you may pick it up and place it on the corner of your table to continue.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Break ANY RULE:   You will have to restart!</a:t>
            </a:r>
          </a:p>
          <a:p>
            <a:pPr marL="342900" indent="-182880" defTabSz="9144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16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914095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5C6675A-4C2D-4EBB-930F-F5B3758AB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7" name="Picture 6" descr="A picture containing wall, indoor, bottle, row&#10;&#10;Description automatically generated">
            <a:extLst>
              <a:ext uri="{FF2B5EF4-FFF2-40B4-BE49-F238E27FC236}">
                <a16:creationId xmlns:a16="http://schemas.microsoft.com/office/drawing/2014/main" id="{918A346A-099E-4B50-A75B-B0FBEE807BD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2" r="4021" b="1"/>
          <a:stretch/>
        </p:blipFill>
        <p:spPr>
          <a:xfrm>
            <a:off x="232861" y="243840"/>
            <a:ext cx="3646837" cy="63779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4501B2-625F-4AEE-ACA0-16445F05FA07}"/>
              </a:ext>
            </a:extLst>
          </p:cNvPr>
          <p:cNvSpPr txBox="1"/>
          <p:nvPr/>
        </p:nvSpPr>
        <p:spPr>
          <a:xfrm>
            <a:off x="4441783" y="553064"/>
            <a:ext cx="7327430" cy="5923936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Wrap Up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3500" dirty="0">
              <a:solidFill>
                <a:srgbClr val="FFFFFF"/>
              </a:solidFill>
            </a:endParaRPr>
          </a:p>
          <a:p>
            <a:pPr marL="34290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What were some of the challenges your group faced during construction?  How did you resolve the conflicts that came up?</a:t>
            </a:r>
          </a:p>
          <a:p>
            <a:pPr marL="34290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endParaRPr lang="en-US" sz="3500" dirty="0">
              <a:solidFill>
                <a:srgbClr val="FFFFFF"/>
              </a:solidFill>
            </a:endParaRPr>
          </a:p>
          <a:p>
            <a:pPr marL="34290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What creativity and collaboration techniques did your group undertake to complete this activity successfully?</a:t>
            </a:r>
          </a:p>
          <a:p>
            <a:pPr marL="34290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endParaRPr lang="en-US" sz="3500" dirty="0">
              <a:solidFill>
                <a:srgbClr val="FFFFFF"/>
              </a:solidFill>
            </a:endParaRPr>
          </a:p>
          <a:p>
            <a:pPr marL="34290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en-US" sz="3500" dirty="0">
                <a:solidFill>
                  <a:srgbClr val="FFFFFF"/>
                </a:solidFill>
              </a:rPr>
              <a:t>How did you support your team members through this activity?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D3F12F-0371-457E-A3DB-308133F00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3840"/>
            <a:ext cx="11724640" cy="637793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1E1102-9AE2-42D8-92EC-22AEB899E5A5}"/>
              </a:ext>
            </a:extLst>
          </p:cNvPr>
          <p:cNvSpPr txBox="1"/>
          <p:nvPr/>
        </p:nvSpPr>
        <p:spPr>
          <a:xfrm>
            <a:off x="6199746" y="381000"/>
            <a:ext cx="3985908" cy="27663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4315841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288</TotalTime>
  <Words>354</Words>
  <Application>Microsoft Office PowerPoint</Application>
  <PresentationFormat>Widescreen</PresentationFormat>
  <Paragraphs>50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Corbel</vt:lpstr>
      <vt:lpstr>Times New Roman</vt:lpstr>
      <vt:lpstr>Basis</vt:lpstr>
      <vt:lpstr>Summer Math  Academy</vt:lpstr>
      <vt:lpstr>Summer Math Academy</vt:lpstr>
      <vt:lpstr>Commonality</vt:lpstr>
      <vt:lpstr>Summer Math Academy Agenda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Math Academy</dc:title>
  <dc:creator>Steve Francis</dc:creator>
  <cp:lastModifiedBy>Steve Francis</cp:lastModifiedBy>
  <cp:revision>30</cp:revision>
  <cp:lastPrinted>2024-06-24T11:00:05Z</cp:lastPrinted>
  <dcterms:created xsi:type="dcterms:W3CDTF">2021-06-21T19:03:08Z</dcterms:created>
  <dcterms:modified xsi:type="dcterms:W3CDTF">2024-06-24T11:06:52Z</dcterms:modified>
</cp:coreProperties>
</file>